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6" r:id="rId2"/>
    <p:sldId id="296" r:id="rId3"/>
    <p:sldId id="360" r:id="rId4"/>
    <p:sldId id="359" r:id="rId5"/>
    <p:sldId id="349" r:id="rId6"/>
    <p:sldId id="350" r:id="rId7"/>
    <p:sldId id="357" r:id="rId8"/>
    <p:sldId id="351" r:id="rId9"/>
    <p:sldId id="361" r:id="rId10"/>
    <p:sldId id="363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1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566" autoAdjust="0"/>
    <p:restoredTop sz="96702" autoAdjust="0"/>
  </p:normalViewPr>
  <p:slideViewPr>
    <p:cSldViewPr>
      <p:cViewPr>
        <p:scale>
          <a:sx n="80" d="100"/>
          <a:sy n="80" d="100"/>
        </p:scale>
        <p:origin x="-288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6CC75-FDCE-4BBA-A612-0843FAC6C579}" type="datetimeFigureOut">
              <a:rPr lang="en-GB" smtClean="0"/>
              <a:pPr/>
              <a:t>28/03/2018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E3519-21CD-442A-8F47-A78973074758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9908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28/03/2018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1576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28/03/2018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5769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28/03/2018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3734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28/03/2018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601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28/03/2018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1937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28/03/2018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2062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28/03/2018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8061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28/03/2018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5376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28/03/2018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1657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28/03/2018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2199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28/03/2018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4973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830F-2ADD-4D8A-97B4-B33AAB46818B}" type="datetimeFigureOut">
              <a:rPr lang="en-GB" smtClean="0"/>
              <a:pPr/>
              <a:t>28/03/2018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9871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msmedien.de/mathgames/index.php/en/" TargetMode="External"/><Relationship Id="rId2" Type="http://schemas.openxmlformats.org/officeDocument/2006/relationships/hyperlink" Target="http://www.math-games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815" cy="6858000"/>
          </a:xfrm>
        </p:spPr>
      </p:pic>
    </p:spTree>
    <p:extLst>
      <p:ext uri="{BB962C8B-B14F-4D97-AF65-F5344CB8AC3E}">
        <p14:creationId xmlns="" xmlns:p14="http://schemas.microsoft.com/office/powerpoint/2010/main" val="37262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3488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Lesson1</a:t>
            </a:r>
            <a:r>
              <a:rPr lang="en-GB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1142984"/>
            <a:ext cx="8072494" cy="436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2400" b="1" cap="small" dirty="0" smtClean="0"/>
              <a:t>CONCLUSION / EVALUATION</a:t>
            </a:r>
          </a:p>
          <a:p>
            <a:pPr indent="542925">
              <a:spcAft>
                <a:spcPts val="1200"/>
              </a:spcAft>
            </a:pPr>
            <a:endParaRPr lang="es-ES" sz="2400" dirty="0" smtClean="0"/>
          </a:p>
          <a:p>
            <a:pPr marL="723900" indent="-546100">
              <a:spcAft>
                <a:spcPts val="1200"/>
              </a:spcAft>
              <a:buFont typeface="Wingdings" pitchFamily="2" charset="2"/>
              <a:buChar char="q"/>
            </a:pPr>
            <a:r>
              <a:rPr lang="es-ES" sz="2400" dirty="0" err="1" smtClean="0"/>
              <a:t>Teachers</a:t>
            </a:r>
            <a:r>
              <a:rPr lang="es-ES" sz="2400" dirty="0" smtClean="0"/>
              <a:t> </a:t>
            </a:r>
            <a:r>
              <a:rPr lang="es-ES" sz="2400" dirty="0" err="1" smtClean="0"/>
              <a:t>evaluate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students</a:t>
            </a:r>
            <a:r>
              <a:rPr lang="es-ES" sz="2400" dirty="0" smtClean="0"/>
              <a:t> </a:t>
            </a:r>
            <a:r>
              <a:rPr lang="es-ES" sz="2400" dirty="0" err="1" smtClean="0"/>
              <a:t>by</a:t>
            </a:r>
            <a:r>
              <a:rPr lang="es-ES" sz="2400" dirty="0" smtClean="0"/>
              <a:t> </a:t>
            </a:r>
            <a:r>
              <a:rPr lang="es-ES" sz="2400" dirty="0" err="1" smtClean="0"/>
              <a:t>observation</a:t>
            </a:r>
            <a:r>
              <a:rPr lang="es-ES" sz="2400" dirty="0" smtClean="0"/>
              <a:t> </a:t>
            </a:r>
            <a:r>
              <a:rPr lang="es-ES" sz="2400" dirty="0" err="1" smtClean="0"/>
              <a:t>during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lesson</a:t>
            </a:r>
            <a:r>
              <a:rPr lang="es-ES" sz="2400" dirty="0" smtClean="0"/>
              <a:t> </a:t>
            </a:r>
            <a:r>
              <a:rPr lang="es-ES" sz="2400" dirty="0" err="1" smtClean="0"/>
              <a:t>using</a:t>
            </a:r>
            <a:r>
              <a:rPr lang="es-ES" sz="2400" dirty="0" smtClean="0"/>
              <a:t> </a:t>
            </a:r>
            <a:r>
              <a:rPr lang="es-ES" sz="2400" dirty="0" err="1" smtClean="0"/>
              <a:t>an</a:t>
            </a:r>
            <a:r>
              <a:rPr lang="es-ES" sz="2400" dirty="0" smtClean="0"/>
              <a:t> </a:t>
            </a:r>
            <a:r>
              <a:rPr lang="es-ES" sz="2400" dirty="0" err="1" smtClean="0"/>
              <a:t>evaluation</a:t>
            </a:r>
            <a:r>
              <a:rPr lang="es-ES" sz="2400" dirty="0" smtClean="0"/>
              <a:t> </a:t>
            </a:r>
            <a:r>
              <a:rPr lang="es-ES" sz="2400" dirty="0" err="1" smtClean="0"/>
              <a:t>sheet</a:t>
            </a:r>
            <a:r>
              <a:rPr lang="es-ES" sz="2400" dirty="0" smtClean="0"/>
              <a:t>, </a:t>
            </a:r>
            <a:r>
              <a:rPr lang="es-ES" sz="2400" dirty="0" err="1" smtClean="0"/>
              <a:t>taking</a:t>
            </a:r>
            <a:r>
              <a:rPr lang="es-ES" sz="2400" dirty="0" smtClean="0"/>
              <a:t> in </a:t>
            </a:r>
            <a:r>
              <a:rPr lang="es-ES" sz="2400" dirty="0" err="1" smtClean="0"/>
              <a:t>account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b="1" dirty="0" smtClean="0">
                <a:solidFill>
                  <a:srgbClr val="FF0000"/>
                </a:solidFill>
              </a:rPr>
              <a:t>SEN</a:t>
            </a:r>
            <a:r>
              <a:rPr lang="es-ES" sz="2400" dirty="0" smtClean="0"/>
              <a:t>. </a:t>
            </a:r>
          </a:p>
          <a:p>
            <a:pPr marL="723900" indent="-546100">
              <a:spcAft>
                <a:spcPts val="1200"/>
              </a:spcAft>
              <a:buFont typeface="Wingdings" pitchFamily="2" charset="2"/>
              <a:buChar char="q"/>
            </a:pPr>
            <a:r>
              <a:rPr lang="es-ES" sz="2400" dirty="0" smtClean="0"/>
              <a:t>In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next</a:t>
            </a:r>
            <a:r>
              <a:rPr lang="es-ES" sz="2400" dirty="0" smtClean="0"/>
              <a:t> </a:t>
            </a:r>
            <a:r>
              <a:rPr lang="es-ES" sz="2400" dirty="0" err="1" smtClean="0"/>
              <a:t>Lesson</a:t>
            </a:r>
            <a:r>
              <a:rPr lang="es-ES" sz="2400" dirty="0" smtClean="0"/>
              <a:t>, </a:t>
            </a:r>
            <a:r>
              <a:rPr lang="es-ES" sz="2400" dirty="0" err="1" smtClean="0"/>
              <a:t>they</a:t>
            </a:r>
            <a:r>
              <a:rPr lang="es-ES" sz="2400" dirty="0" smtClean="0"/>
              <a:t> </a:t>
            </a:r>
            <a:r>
              <a:rPr lang="es-ES" sz="2400" dirty="0" err="1" smtClean="0"/>
              <a:t>should</a:t>
            </a:r>
            <a:r>
              <a:rPr lang="es-ES" sz="2400" dirty="0" smtClean="0"/>
              <a:t> </a:t>
            </a:r>
            <a:r>
              <a:rPr lang="es-ES" sz="2400" dirty="0" err="1" smtClean="0"/>
              <a:t>be</a:t>
            </a:r>
            <a:r>
              <a:rPr lang="es-ES" sz="2400" dirty="0" smtClean="0"/>
              <a:t> </a:t>
            </a:r>
            <a:r>
              <a:rPr lang="es-ES" sz="2400" dirty="0" err="1" smtClean="0"/>
              <a:t>able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play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game</a:t>
            </a:r>
            <a:r>
              <a:rPr lang="es-ES" sz="2400" dirty="0" smtClean="0"/>
              <a:t> </a:t>
            </a:r>
            <a:r>
              <a:rPr lang="es-ES" sz="2400" dirty="0" err="1" smtClean="0"/>
              <a:t>by</a:t>
            </a:r>
            <a:r>
              <a:rPr lang="es-ES" sz="2400" dirty="0" smtClean="0"/>
              <a:t> </a:t>
            </a:r>
            <a:r>
              <a:rPr lang="es-ES" sz="2400" dirty="0" err="1" smtClean="0"/>
              <a:t>themselves</a:t>
            </a:r>
            <a:r>
              <a:rPr lang="es-ES" sz="2400" dirty="0" smtClean="0"/>
              <a:t> and </a:t>
            </a:r>
            <a:r>
              <a:rPr lang="es-ES" sz="2400" dirty="0" err="1" smtClean="0"/>
              <a:t>e</a:t>
            </a:r>
            <a:r>
              <a:rPr lang="es-ES" sz="2400" dirty="0" err="1" smtClean="0"/>
              <a:t>ven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change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rules.</a:t>
            </a:r>
          </a:p>
          <a:p>
            <a:pPr marL="723900" indent="-546100">
              <a:spcAft>
                <a:spcPts val="1200"/>
              </a:spcAft>
            </a:pPr>
            <a:r>
              <a:rPr lang="es-ES" sz="2400" dirty="0" smtClean="0"/>
              <a:t>	</a:t>
            </a:r>
            <a:r>
              <a:rPr lang="es-ES" sz="2400" dirty="0" err="1" smtClean="0"/>
              <a:t>They</a:t>
            </a:r>
            <a:r>
              <a:rPr lang="es-ES" sz="2400" dirty="0" smtClean="0"/>
              <a:t> </a:t>
            </a:r>
            <a:r>
              <a:rPr lang="es-ES" sz="2400" dirty="0" err="1" smtClean="0"/>
              <a:t>also</a:t>
            </a:r>
            <a:r>
              <a:rPr lang="es-ES" sz="2400" dirty="0" smtClean="0"/>
              <a:t> </a:t>
            </a:r>
            <a:r>
              <a:rPr lang="es-ES" sz="2400" dirty="0" err="1" smtClean="0"/>
              <a:t>should</a:t>
            </a:r>
            <a:r>
              <a:rPr lang="es-ES" sz="2400" dirty="0" smtClean="0"/>
              <a:t> </a:t>
            </a:r>
            <a:r>
              <a:rPr lang="es-ES" sz="2400" dirty="0" err="1" smtClean="0"/>
              <a:t>be</a:t>
            </a:r>
            <a:r>
              <a:rPr lang="es-ES" sz="2400" dirty="0" smtClean="0"/>
              <a:t> </a:t>
            </a:r>
            <a:r>
              <a:rPr lang="es-ES" sz="2400" dirty="0" err="1" smtClean="0"/>
              <a:t>able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organize</a:t>
            </a:r>
            <a:r>
              <a:rPr lang="es-ES" sz="2400" dirty="0" smtClean="0"/>
              <a:t> </a:t>
            </a:r>
            <a:r>
              <a:rPr lang="es-ES" sz="2400" dirty="0" err="1" smtClean="0"/>
              <a:t>themselves</a:t>
            </a:r>
            <a:r>
              <a:rPr lang="es-ES" sz="2400" dirty="0" smtClean="0"/>
              <a:t> </a:t>
            </a:r>
            <a:r>
              <a:rPr lang="es-ES" sz="2400" dirty="0" err="1" smtClean="0"/>
              <a:t>counting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members</a:t>
            </a:r>
            <a:r>
              <a:rPr lang="es-ES" sz="2400" dirty="0" smtClean="0"/>
              <a:t> and </a:t>
            </a:r>
            <a:r>
              <a:rPr lang="es-ES" sz="2400" dirty="0" err="1" smtClean="0"/>
              <a:t>making</a:t>
            </a:r>
            <a:r>
              <a:rPr lang="es-ES" sz="2400" dirty="0" smtClean="0"/>
              <a:t> </a:t>
            </a:r>
            <a:r>
              <a:rPr lang="es-ES" sz="2400" dirty="0" err="1" smtClean="0"/>
              <a:t>teams</a:t>
            </a:r>
            <a:r>
              <a:rPr lang="es-ES" sz="2400" dirty="0" smtClean="0"/>
              <a:t> </a:t>
            </a:r>
            <a:r>
              <a:rPr lang="es-ES" sz="2400" dirty="0" err="1" smtClean="0"/>
              <a:t>solving</a:t>
            </a:r>
            <a:r>
              <a:rPr lang="es-ES" sz="2400" dirty="0" smtClean="0"/>
              <a:t> </a:t>
            </a:r>
            <a:r>
              <a:rPr lang="es-ES" sz="2400" dirty="0" err="1" smtClean="0"/>
              <a:t>problems</a:t>
            </a:r>
            <a:r>
              <a:rPr lang="es-ES" sz="2400" dirty="0" smtClean="0"/>
              <a:t>.</a:t>
            </a:r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4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99592" y="20141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The result is: Play Games and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learn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Mathematics more easily.</a:t>
            </a: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Our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Project-Website will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help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you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de-DE" b="1" dirty="0">
                <a:hlinkClick r:id="rId2"/>
              </a:rPr>
              <a:t>www.math-games.eu</a:t>
            </a:r>
            <a:r>
              <a:rPr lang="de-DE" b="1" dirty="0"/>
              <a:t> </a:t>
            </a:r>
            <a:endParaRPr lang="en-GB" b="1" dirty="0"/>
          </a:p>
        </p:txBody>
      </p: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071546"/>
            <a:ext cx="5811832" cy="52149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606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5018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Lesson1</a:t>
            </a:r>
            <a:endParaRPr lang="de-DE" sz="1600" dirty="0"/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500166" y="78579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Compendium , page 173</a:t>
            </a:r>
          </a:p>
          <a:p>
            <a:r>
              <a:rPr lang="en-GB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Guidebook      , page 127</a:t>
            </a:r>
            <a:endParaRPr lang="de-DE" sz="12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714348" y="1285860"/>
          <a:ext cx="8001055" cy="5500704"/>
        </p:xfrm>
        <a:graphic>
          <a:graphicData uri="http://schemas.openxmlformats.org/drawingml/2006/table">
            <a:tbl>
              <a:tblPr/>
              <a:tblGrid>
                <a:gridCol w="4009382"/>
                <a:gridCol w="3991673"/>
              </a:tblGrid>
              <a:tr h="363257">
                <a:tc gridSpan="2">
                  <a:txBody>
                    <a:bodyPr/>
                    <a:lstStyle/>
                    <a:p>
                      <a:pPr marL="67945" algn="l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LESSON  </a:t>
                      </a:r>
                      <a:endParaRPr lang="es-ES" sz="14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73950">
                <a:tc>
                  <a:txBody>
                    <a:bodyPr/>
                    <a:lstStyle/>
                    <a:p>
                      <a:pPr marL="67945" algn="l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Calibri"/>
                          <a:cs typeface="Times New Roman"/>
                        </a:rPr>
                        <a:t>Lesson </a:t>
                      </a: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Title: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NIM lesson1</a:t>
                      </a:r>
                      <a:endParaRPr lang="es-ES" sz="1800" b="1" dirty="0">
                        <a:solidFill>
                          <a:srgbClr val="C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algn="l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Calibri"/>
                          <a:cs typeface="Times New Roman"/>
                        </a:rPr>
                        <a:t>Date:</a:t>
                      </a:r>
                      <a:r>
                        <a:rPr lang="en-US" sz="1400" b="1" baseline="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Arial"/>
                          <a:ea typeface="Calibri"/>
                          <a:cs typeface="Times New Roman"/>
                        </a:rPr>
                        <a:t>28-03-2018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950">
                <a:tc>
                  <a:txBody>
                    <a:bodyPr/>
                    <a:lstStyle/>
                    <a:p>
                      <a:pPr marL="67945" algn="l">
                        <a:lnSpc>
                          <a:spcPts val="1230"/>
                        </a:lnSpc>
                        <a:spcAft>
                          <a:spcPts val="0"/>
                        </a:spcAft>
                        <a:tabLst>
                          <a:tab pos="2286635" algn="l"/>
                        </a:tabLst>
                      </a:pPr>
                      <a:r>
                        <a:rPr lang="en-US" sz="1400" b="1" dirty="0" smtClean="0">
                          <a:latin typeface="Arial"/>
                          <a:ea typeface="Calibri"/>
                          <a:cs typeface="Times New Roman"/>
                        </a:rPr>
                        <a:t>Length</a:t>
                      </a:r>
                      <a:r>
                        <a:rPr lang="en-US" sz="1400" b="1" spc="-21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of  the</a:t>
                      </a:r>
                      <a:r>
                        <a:rPr lang="en-US" sz="1400" b="1" spc="-205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smtClean="0">
                          <a:latin typeface="Arial"/>
                          <a:ea typeface="Calibri"/>
                          <a:cs typeface="Times New Roman"/>
                        </a:rPr>
                        <a:t>Lesson</a:t>
                      </a:r>
                      <a:r>
                        <a:rPr lang="en-US" sz="1400" dirty="0" smtClean="0">
                          <a:latin typeface="Arial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45 minutes</a:t>
                      </a:r>
                      <a:endParaRPr lang="es-ES" sz="1800" b="1" dirty="0">
                        <a:solidFill>
                          <a:srgbClr val="C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Calibri"/>
                          <a:cs typeface="Times New Roman"/>
                        </a:rPr>
                        <a:t>Teacher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Cristina and Helmut</a:t>
                      </a:r>
                      <a:endParaRPr lang="es-ES" sz="1800" b="1" dirty="0">
                        <a:solidFill>
                          <a:srgbClr val="C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148">
                <a:tc gridSpan="2">
                  <a:txBody>
                    <a:bodyPr/>
                    <a:lstStyle/>
                    <a:p>
                      <a:pPr marL="6794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HOW DOES THIS LESSON CONNECTS TO PREREQUISITES?</a:t>
                      </a:r>
                      <a:endParaRPr lang="es-ES" sz="14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90184">
                <a:tc gridSpan="2">
                  <a:txBody>
                    <a:bodyPr/>
                    <a:lstStyle/>
                    <a:p>
                      <a:pPr marL="67945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Calibri"/>
                          <a:cs typeface="Times New Roman"/>
                        </a:rPr>
                        <a:t>Target </a:t>
                      </a: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group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Seniors with basic skills in Maths, some of them very </a:t>
                      </a:r>
                      <a:r>
                        <a:rPr lang="en-US" sz="1600" dirty="0" err="1" smtClean="0">
                          <a:latin typeface="Arial"/>
                          <a:ea typeface="Calibri"/>
                          <a:cs typeface="Times New Roman"/>
                        </a:rPr>
                        <a:t>handicaped</a:t>
                      </a:r>
                      <a:endParaRPr lang="en-US" sz="1600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67945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                     Be sure the participants recognize</a:t>
                      </a:r>
                      <a:r>
                        <a:rPr lang="en-US" sz="1600" baseline="0" dirty="0" smtClean="0">
                          <a:latin typeface="Arial"/>
                          <a:ea typeface="Calibri"/>
                          <a:cs typeface="Times New Roman"/>
                        </a:rPr>
                        <a:t>, read and write the numbers 0 to 10</a:t>
                      </a:r>
                      <a:endParaRPr lang="es-E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44541">
                <a:tc gridSpan="2">
                  <a:txBody>
                    <a:bodyPr/>
                    <a:lstStyle/>
                    <a:p>
                      <a:pPr marL="67945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Organization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2 Teams of 4-6 people, 2 of them  </a:t>
                      </a:r>
                      <a:r>
                        <a:rPr lang="en-US" sz="1600" dirty="0" err="1" smtClean="0">
                          <a:latin typeface="Arial"/>
                          <a:ea typeface="Calibri"/>
                          <a:cs typeface="Times New Roman"/>
                        </a:rPr>
                        <a:t>handicaped</a:t>
                      </a: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s-ES" sz="16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67945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                     </a:t>
                      </a: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teachers</a:t>
                      </a:r>
                      <a:endParaRPr lang="es-E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98417">
                <a:tc gridSpan="2">
                  <a:txBody>
                    <a:bodyPr/>
                    <a:lstStyle/>
                    <a:p>
                      <a:pPr marL="67945" algn="l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67945" marR="0" indent="0" algn="l" defTabSz="914400" rtl="0" eaLnBrk="1" fontAlgn="auto" latinLnBrk="0" hangingPunct="1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LESSON  OBJECTIVES (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At the end of this lesson, students will be able to)</a:t>
                      </a:r>
                      <a:endParaRPr lang="es-ES" sz="1400" b="1" kern="1200" dirty="0" smtClean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67945" algn="l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6040" algn="l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0976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     Count </a:t>
                      </a: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up to 10</a:t>
                      </a:r>
                      <a:endParaRPr lang="es-E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85725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6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     Add </a:t>
                      </a: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single-digit numbers with totals to 10</a:t>
                      </a:r>
                      <a:endParaRPr lang="es-E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41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     Subtract </a:t>
                      </a: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single-digit numbers from numbers up to 10</a:t>
                      </a:r>
                      <a:endParaRPr lang="es-E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326">
                <a:tc gridSpan="2">
                  <a:txBody>
                    <a:bodyPr/>
                    <a:lstStyle/>
                    <a:p>
                      <a:pPr marL="67945" algn="l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67310" algn="l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MATERIALS</a:t>
                      </a:r>
                      <a:endParaRPr lang="es-ES" sz="14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7310" algn="l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683370">
                <a:tc gridSpan="2">
                  <a:txBody>
                    <a:bodyPr/>
                    <a:lstStyle/>
                    <a:p>
                      <a:pPr marL="450850" indent="0" algn="l">
                        <a:spcAft>
                          <a:spcPts val="0"/>
                        </a:spcAft>
                      </a:pPr>
                      <a:endParaRPr lang="en-US" sz="800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450850" indent="0"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16 </a:t>
                      </a: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sticks or </a:t>
                      </a: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any other object like </a:t>
                      </a: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matches, pencils</a:t>
                      </a: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toothpicks…</a:t>
                      </a:r>
                      <a:endParaRPr lang="es-ES" sz="16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450850" indent="0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Sheet with the pattern on paper, blackboard…</a:t>
                      </a:r>
                      <a:endParaRPr lang="es-E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85750" algn="l">
                        <a:spcAft>
                          <a:spcPts val="0"/>
                        </a:spcAft>
                      </a:pP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786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3385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Lesson1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1052429"/>
            <a:ext cx="8358246" cy="646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 smtClean="0"/>
              <a:t>OVERVIEW</a:t>
            </a:r>
          </a:p>
          <a:p>
            <a:pPr>
              <a:lnSpc>
                <a:spcPct val="150000"/>
              </a:lnSpc>
            </a:pPr>
            <a:r>
              <a:rPr lang="en-GB" sz="2400" i="1" dirty="0" smtClean="0"/>
              <a:t>How will students know the purpose for this lesson?</a:t>
            </a:r>
          </a:p>
          <a:p>
            <a:endParaRPr lang="en-GB" sz="2400" i="1" dirty="0" smtClean="0"/>
          </a:p>
          <a:p>
            <a:r>
              <a:rPr lang="en-GB" sz="2400" i="1" dirty="0" smtClean="0">
                <a:solidFill>
                  <a:srgbClr val="FF0000"/>
                </a:solidFill>
              </a:rPr>
              <a:t>Get attention with a little performance:</a:t>
            </a:r>
          </a:p>
          <a:p>
            <a:endParaRPr lang="es-ES" sz="2400" dirty="0" smtClean="0">
              <a:solidFill>
                <a:srgbClr val="FF0000"/>
              </a:solidFill>
            </a:endParaRPr>
          </a:p>
          <a:p>
            <a:pPr marL="266700">
              <a:buFont typeface="Wingdings" pitchFamily="2" charset="2"/>
              <a:buChar char="q"/>
            </a:pPr>
            <a:r>
              <a:rPr lang="en-GB" sz="2400" i="1" dirty="0" smtClean="0"/>
              <a:t>We give 1 stick to each student, then you ask:</a:t>
            </a:r>
            <a:endParaRPr lang="es-ES" sz="2400" dirty="0" smtClean="0"/>
          </a:p>
          <a:p>
            <a:pPr marL="266700" algn="ctr"/>
            <a:r>
              <a:rPr lang="en-GB" sz="2400" i="1" dirty="0" smtClean="0"/>
              <a:t>What to do with this stick?</a:t>
            </a:r>
            <a:endParaRPr lang="es-ES" sz="2400" dirty="0" smtClean="0"/>
          </a:p>
          <a:p>
            <a:pPr marL="266700" algn="ctr"/>
            <a:r>
              <a:rPr lang="en-GB" sz="2400" i="1" dirty="0" smtClean="0"/>
              <a:t>(The seniors response)</a:t>
            </a:r>
            <a:endParaRPr lang="es-ES" sz="2400" dirty="0" smtClean="0"/>
          </a:p>
          <a:p>
            <a:pPr marL="266700">
              <a:buFont typeface="Wingdings" pitchFamily="2" charset="2"/>
              <a:buChar char="q"/>
            </a:pPr>
            <a:r>
              <a:rPr lang="en-GB" sz="2400" i="1" dirty="0" smtClean="0"/>
              <a:t>After that, teacher </a:t>
            </a:r>
            <a:r>
              <a:rPr lang="en-GB" sz="2400" i="1" dirty="0" smtClean="0"/>
              <a:t>says:</a:t>
            </a:r>
            <a:endParaRPr lang="en-GB" sz="2400" i="1" dirty="0" smtClean="0"/>
          </a:p>
          <a:p>
            <a:pPr marL="266700" algn="ctr"/>
            <a:r>
              <a:rPr lang="en-GB" sz="2400" i="1" dirty="0" smtClean="0"/>
              <a:t>Would you like to</a:t>
            </a:r>
            <a:r>
              <a:rPr lang="en-GB" sz="2400" i="1" dirty="0" smtClean="0"/>
              <a:t> </a:t>
            </a:r>
            <a:r>
              <a:rPr lang="en-GB" sz="2400" i="1" dirty="0" smtClean="0"/>
              <a:t>play a </a:t>
            </a:r>
            <a:r>
              <a:rPr lang="en-GB" sz="2400" i="1" dirty="0" smtClean="0"/>
              <a:t>game?</a:t>
            </a:r>
            <a:endParaRPr lang="en-GB" sz="2400" i="1" dirty="0" smtClean="0"/>
          </a:p>
          <a:p>
            <a:pPr marL="266700" algn="ctr"/>
            <a:endParaRPr lang="es-ES" sz="2400" dirty="0" smtClean="0"/>
          </a:p>
          <a:p>
            <a:pPr marL="266700">
              <a:buFont typeface="Wingdings" pitchFamily="2" charset="2"/>
              <a:buChar char="q"/>
            </a:pPr>
            <a:r>
              <a:rPr lang="en-GB" sz="2400" i="1" dirty="0" smtClean="0"/>
              <a:t>Are you able to put the sticks like this on the sheet? </a:t>
            </a:r>
          </a:p>
          <a:p>
            <a:pPr marL="171450" algn="ctr"/>
            <a:r>
              <a:rPr lang="en-GB" sz="2400" i="1" dirty="0" smtClean="0"/>
              <a:t>(The pattern is on the table)</a:t>
            </a:r>
            <a:endParaRPr lang="es-ES" sz="2400" dirty="0" smtClean="0"/>
          </a:p>
          <a:p>
            <a:pPr marL="3175" lvl="0" indent="539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400" dirty="0"/>
          </a:p>
          <a:p>
            <a:pPr lvl="0">
              <a:lnSpc>
                <a:spcPct val="150000"/>
              </a:lnSpc>
            </a:pPr>
            <a:endParaRPr lang="en-US" sz="2300" dirty="0"/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7643802" y="0"/>
            <a:ext cx="1500198" cy="157163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 smtClean="0"/>
              <a:t>5</a:t>
            </a:r>
          </a:p>
          <a:p>
            <a:pPr algn="ctr"/>
            <a:r>
              <a:rPr lang="es-ES" dirty="0" smtClean="0"/>
              <a:t>MINUTES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264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3385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Lesson1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57554" y="857232"/>
            <a:ext cx="2428892" cy="6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400" b="1" cap="small" dirty="0" smtClean="0">
                <a:solidFill>
                  <a:srgbClr val="FF0000"/>
                </a:solidFill>
              </a:rPr>
              <a:t>Initial Pattern</a:t>
            </a:r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  <p:pic>
        <p:nvPicPr>
          <p:cNvPr id="5" name="4 Imagen" descr="G:\O2_NUMERACY LEARNING GUIDEBOOK\2000px-NimGame licencia libre [1024x768].png"/>
          <p:cNvPicPr/>
          <p:nvPr/>
        </p:nvPicPr>
        <p:blipFill>
          <a:blip r:embed="rId3" cstate="print">
            <a:clrChange>
              <a:clrFrom>
                <a:srgbClr val="004700">
                  <a:alpha val="99216"/>
                </a:srgbClr>
              </a:clrFrom>
              <a:clrTo>
                <a:srgbClr val="004700">
                  <a:alpha val="0"/>
                </a:srgbClr>
              </a:clrTo>
            </a:clrChange>
            <a:grayscl/>
          </a:blip>
          <a:srcRect t="3977" b="4545"/>
          <a:stretch>
            <a:fillRect/>
          </a:stretch>
        </p:blipFill>
        <p:spPr bwMode="auto">
          <a:xfrm>
            <a:off x="2571736" y="1500174"/>
            <a:ext cx="3942062" cy="498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64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3385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Lesson1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2" y="1689983"/>
            <a:ext cx="3857652" cy="516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 smtClean="0"/>
              <a:t>WARM UP</a:t>
            </a:r>
          </a:p>
          <a:p>
            <a:pPr>
              <a:lnSpc>
                <a:spcPct val="150000"/>
              </a:lnSpc>
            </a:pPr>
            <a:endParaRPr lang="en-US" sz="2400" b="1" dirty="0" smtClean="0"/>
          </a:p>
          <a:p>
            <a:pPr algn="just"/>
            <a:r>
              <a:rPr lang="en-US" sz="2000" dirty="0" smtClean="0"/>
              <a:t>This game has been played since ancient times. The game is said to have originated in China, it closely resembles the Chinese game of </a:t>
            </a:r>
            <a:r>
              <a:rPr lang="en-US" sz="2000" dirty="0" err="1" smtClean="0"/>
              <a:t>Tsyan-shizi</a:t>
            </a:r>
            <a:r>
              <a:rPr lang="en-US" sz="2000" dirty="0" smtClean="0"/>
              <a:t> or "picking stones", but the origin is uncertain. Games of this sort seem to be widely played the world over.</a:t>
            </a:r>
            <a:endParaRPr lang="es-ES" sz="2000" dirty="0" smtClean="0"/>
          </a:p>
          <a:p>
            <a:pPr marL="3175" lvl="0" indent="539750">
              <a:lnSpc>
                <a:spcPct val="150000"/>
              </a:lnSpc>
            </a:pPr>
            <a:endParaRPr lang="en-US" sz="2400" dirty="0"/>
          </a:p>
          <a:p>
            <a:pPr lvl="0">
              <a:lnSpc>
                <a:spcPct val="150000"/>
              </a:lnSpc>
            </a:pPr>
            <a:endParaRPr lang="en-US" sz="2300" dirty="0"/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786058"/>
            <a:ext cx="461779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64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3385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Lesson1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1539733"/>
            <a:ext cx="8072494" cy="58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2400" b="1" cap="small" dirty="0" smtClean="0"/>
              <a:t>HOW TO PLAY</a:t>
            </a:r>
          </a:p>
          <a:p>
            <a:pPr lvl="0" indent="542925">
              <a:spcAft>
                <a:spcPts val="1200"/>
              </a:spcAft>
              <a:buFont typeface="Wingdings" pitchFamily="2" charset="2"/>
              <a:buChar char="q"/>
              <a:tabLst>
                <a:tab pos="542925" algn="l"/>
              </a:tabLst>
            </a:pPr>
            <a:endParaRPr lang="en-GB" sz="2400" dirty="0" smtClean="0"/>
          </a:p>
          <a:p>
            <a:pPr marL="627063" indent="-354013">
              <a:buFont typeface="Wingdings" pitchFamily="2" charset="2"/>
              <a:buChar char="q"/>
            </a:pPr>
            <a:r>
              <a:rPr lang="en-US" sz="2400" dirty="0" err="1" smtClean="0"/>
              <a:t>Nim</a:t>
            </a:r>
            <a:r>
              <a:rPr lang="en-US" sz="2400" dirty="0" smtClean="0"/>
              <a:t> is a mathematical game of strategy in which two players take turns removing objects from distinct rows from the initial pattern.</a:t>
            </a:r>
          </a:p>
          <a:p>
            <a:pPr marL="627063" indent="-354013">
              <a:buFont typeface="Wingdings" pitchFamily="2" charset="2"/>
              <a:buChar char="q"/>
            </a:pPr>
            <a:endParaRPr lang="en-US" sz="2400" dirty="0" smtClean="0"/>
          </a:p>
          <a:p>
            <a:pPr marL="627063" indent="-354013">
              <a:buFont typeface="Wingdings" pitchFamily="2" charset="2"/>
              <a:buChar char="q"/>
            </a:pPr>
            <a:r>
              <a:rPr lang="en-US" sz="2400" dirty="0" smtClean="0"/>
              <a:t>On each turn, a player must remove at least one object, and may remove any number of objects provided they all come from the same row.</a:t>
            </a:r>
          </a:p>
          <a:p>
            <a:pPr marL="627063" indent="-354013"/>
            <a:endParaRPr lang="en-US" sz="2400" dirty="0" smtClean="0"/>
          </a:p>
          <a:p>
            <a:pPr marL="627063" indent="-354013">
              <a:buFont typeface="Wingdings" pitchFamily="2" charset="2"/>
              <a:buChar char="q"/>
            </a:pPr>
            <a:r>
              <a:rPr lang="en-US" sz="2400" dirty="0" smtClean="0"/>
              <a:t>Win who doesn’t take the last object.</a:t>
            </a:r>
          </a:p>
          <a:p>
            <a:endParaRPr lang="es-ES" sz="2400" dirty="0" smtClean="0"/>
          </a:p>
          <a:p>
            <a:pPr indent="542925">
              <a:spcAft>
                <a:spcPts val="1200"/>
              </a:spcAft>
              <a:tabLst>
                <a:tab pos="542925" algn="l"/>
              </a:tabLst>
            </a:pPr>
            <a:endParaRPr lang="es-ES" sz="2400" dirty="0" smtClean="0"/>
          </a:p>
          <a:p>
            <a:pPr lvl="0">
              <a:lnSpc>
                <a:spcPct val="150000"/>
              </a:lnSpc>
            </a:pPr>
            <a:endParaRPr lang="en-US" sz="2300" dirty="0"/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7643802" y="0"/>
            <a:ext cx="1500198" cy="157163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 smtClean="0"/>
              <a:t>10</a:t>
            </a:r>
          </a:p>
          <a:p>
            <a:pPr algn="ctr"/>
            <a:r>
              <a:rPr lang="es-ES" dirty="0" smtClean="0"/>
              <a:t>MINUTES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264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2605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 Lesson1</a:t>
            </a:r>
            <a:endParaRPr lang="de-DE" sz="3200" dirty="0"/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2428860" y="857232"/>
            <a:ext cx="4000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FF0000"/>
                </a:solidFill>
              </a:rPr>
              <a:t>LET’S PLAY THE GAME</a:t>
            </a:r>
            <a:endParaRPr lang="es-ES" sz="2000" dirty="0" smtClean="0">
              <a:solidFill>
                <a:srgbClr val="FF0000"/>
              </a:solidFill>
            </a:endParaRPr>
          </a:p>
        </p:txBody>
      </p:sp>
      <p:pic>
        <p:nvPicPr>
          <p:cNvPr id="10" name="9 Imagen" descr="G:\O2_NUMERACY LEARNING GUIDEBOOK\2000px-NimGame licencia libre [1024x768].png"/>
          <p:cNvPicPr/>
          <p:nvPr/>
        </p:nvPicPr>
        <p:blipFill>
          <a:blip r:embed="rId3" cstate="print">
            <a:clrChange>
              <a:clrFrom>
                <a:srgbClr val="004700">
                  <a:alpha val="99216"/>
                </a:srgbClr>
              </a:clrFrom>
              <a:clrTo>
                <a:srgbClr val="004700">
                  <a:alpha val="0"/>
                </a:srgbClr>
              </a:clrTo>
            </a:clrChange>
            <a:grayscl/>
          </a:blip>
          <a:srcRect t="3977" b="4545"/>
          <a:stretch>
            <a:fillRect/>
          </a:stretch>
        </p:blipFill>
        <p:spPr bwMode="auto">
          <a:xfrm>
            <a:off x="2500298" y="1571612"/>
            <a:ext cx="3942062" cy="498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500034" y="1928802"/>
            <a:ext cx="18573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dirty="0" smtClean="0">
                <a:solidFill>
                  <a:srgbClr val="00B0F0"/>
                </a:solidFill>
              </a:rPr>
              <a:t>Player  </a:t>
            </a:r>
            <a:r>
              <a:rPr lang="en-GB" sz="4400" dirty="0" smtClean="0">
                <a:solidFill>
                  <a:srgbClr val="00B0F0"/>
                </a:solidFill>
              </a:rPr>
              <a:t>A</a:t>
            </a:r>
            <a:endParaRPr lang="es-ES" sz="4400" dirty="0" smtClean="0">
              <a:solidFill>
                <a:srgbClr val="00B0F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786314" y="5286388"/>
            <a:ext cx="1428760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7000892" y="1928802"/>
            <a:ext cx="18573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dirty="0" smtClean="0">
                <a:solidFill>
                  <a:srgbClr val="00B050"/>
                </a:solidFill>
              </a:rPr>
              <a:t>Player  </a:t>
            </a:r>
            <a:r>
              <a:rPr lang="en-GB" sz="4400" dirty="0" smtClean="0">
                <a:solidFill>
                  <a:srgbClr val="00B050"/>
                </a:solidFill>
              </a:rPr>
              <a:t>B</a:t>
            </a:r>
            <a:endParaRPr lang="es-ES" sz="4400" dirty="0" smtClean="0">
              <a:solidFill>
                <a:srgbClr val="00B050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786314" y="2857496"/>
            <a:ext cx="1428760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2928926" y="4000504"/>
            <a:ext cx="3071834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2714612" y="5286388"/>
            <a:ext cx="2571768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3000364" y="2928934"/>
            <a:ext cx="2571768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928662" y="3357562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dirty="0" smtClean="0">
                <a:solidFill>
                  <a:srgbClr val="00B050"/>
                </a:solidFill>
              </a:rPr>
              <a:t>Player B </a:t>
            </a:r>
            <a:r>
              <a:rPr lang="en-GB" sz="3200" dirty="0" smtClean="0">
                <a:solidFill>
                  <a:srgbClr val="FF0000"/>
                </a:solidFill>
              </a:rPr>
              <a:t>remove the last match</a:t>
            </a:r>
            <a:r>
              <a:rPr lang="es-ES" sz="3200" dirty="0" smtClean="0">
                <a:solidFill>
                  <a:srgbClr val="FF0000"/>
                </a:solidFill>
              </a:rPr>
              <a:t>…</a:t>
            </a:r>
            <a:endParaRPr lang="en-GB" sz="3200" dirty="0" smtClean="0">
              <a:solidFill>
                <a:srgbClr val="FF0000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928662" y="4000504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dirty="0" smtClean="0">
                <a:solidFill>
                  <a:srgbClr val="00B0F0"/>
                </a:solidFill>
              </a:rPr>
              <a:t>Player A </a:t>
            </a:r>
            <a:r>
              <a:rPr lang="es-ES" sz="3200" dirty="0" smtClean="0">
                <a:solidFill>
                  <a:srgbClr val="FF0000"/>
                </a:solidFill>
              </a:rPr>
              <a:t> </a:t>
            </a:r>
            <a:r>
              <a:rPr lang="es-ES" sz="3200" dirty="0" err="1" smtClean="0">
                <a:solidFill>
                  <a:srgbClr val="FF0000"/>
                </a:solidFill>
              </a:rPr>
              <a:t>win</a:t>
            </a:r>
            <a:r>
              <a:rPr lang="es-ES" sz="3200" dirty="0" smtClean="0">
                <a:solidFill>
                  <a:srgbClr val="FF0000"/>
                </a:solidFill>
              </a:rPr>
              <a:t> </a:t>
            </a:r>
            <a:r>
              <a:rPr lang="es-ES" sz="3200" dirty="0" err="1" smtClean="0">
                <a:solidFill>
                  <a:srgbClr val="FF0000"/>
                </a:solidFill>
              </a:rPr>
              <a:t>the</a:t>
            </a:r>
            <a:r>
              <a:rPr lang="es-ES" sz="3200" dirty="0" smtClean="0">
                <a:solidFill>
                  <a:srgbClr val="FF0000"/>
                </a:solidFill>
              </a:rPr>
              <a:t> </a:t>
            </a:r>
            <a:r>
              <a:rPr lang="es-ES" sz="3200" dirty="0" err="1" smtClean="0">
                <a:solidFill>
                  <a:srgbClr val="FF0000"/>
                </a:solidFill>
              </a:rPr>
              <a:t>game</a:t>
            </a:r>
            <a:r>
              <a:rPr lang="es-ES" sz="3200" dirty="0" smtClean="0">
                <a:solidFill>
                  <a:srgbClr val="FF0000"/>
                </a:solidFill>
              </a:rPr>
              <a:t>!!</a:t>
            </a:r>
            <a:endParaRPr lang="en-GB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4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1" grpId="3"/>
      <p:bldP spid="11" grpId="4"/>
      <p:bldP spid="11" grpId="5"/>
      <p:bldP spid="13" grpId="0" animBg="1"/>
      <p:bldP spid="14" grpId="0"/>
      <p:bldP spid="14" grpId="1"/>
      <p:bldP spid="14" grpId="2"/>
      <p:bldP spid="14" grpId="3"/>
      <p:bldP spid="14" grpId="4"/>
      <p:bldP spid="15" grpId="0" animBg="1"/>
      <p:bldP spid="16" grpId="0" animBg="1"/>
      <p:bldP spid="17" grpId="0" animBg="1"/>
      <p:bldP spid="18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3488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Lesson1</a:t>
            </a:r>
            <a:r>
              <a:rPr lang="en-GB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1142984"/>
            <a:ext cx="8072494" cy="235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2400" b="1" cap="small" dirty="0" smtClean="0"/>
              <a:t>GUIDED PRACTICE</a:t>
            </a:r>
          </a:p>
          <a:p>
            <a:pPr indent="542925">
              <a:spcAft>
                <a:spcPts val="1200"/>
              </a:spcAft>
            </a:pPr>
            <a:endParaRPr lang="es-ES" sz="2400" dirty="0" smtClean="0"/>
          </a:p>
          <a:p>
            <a:pPr marL="723900" indent="-5461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/>
              <a:t>Organize the students in 2 teams of 4-6 people, 2 of     them  </a:t>
            </a:r>
            <a:r>
              <a:rPr lang="en-US" sz="2400" dirty="0" err="1" smtClean="0"/>
              <a:t>handicaped</a:t>
            </a:r>
            <a:r>
              <a:rPr lang="en-US" sz="2400" dirty="0" smtClean="0"/>
              <a:t> </a:t>
            </a:r>
            <a:endParaRPr lang="es-ES" sz="2400" dirty="0" smtClean="0"/>
          </a:p>
          <a:p>
            <a:pPr marL="723900" indent="-5461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/>
              <a:t>1 teacher in each team</a:t>
            </a:r>
            <a:r>
              <a:rPr lang="en-GB" sz="2400" dirty="0" smtClean="0"/>
              <a:t>.</a:t>
            </a:r>
            <a:endParaRPr lang="es-ES" sz="2400" dirty="0" smtClean="0"/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714348" y="4056852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dirty="0" smtClean="0">
                <a:solidFill>
                  <a:srgbClr val="FF0000"/>
                </a:solidFill>
              </a:rPr>
              <a:t>They play several times for learning how to play…</a:t>
            </a:r>
          </a:p>
        </p:txBody>
      </p:sp>
      <p:sp>
        <p:nvSpPr>
          <p:cNvPr id="9" name="8 Elipse"/>
          <p:cNvSpPr/>
          <p:nvPr/>
        </p:nvSpPr>
        <p:spPr>
          <a:xfrm>
            <a:off x="7643802" y="0"/>
            <a:ext cx="1500198" cy="157163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 smtClean="0"/>
              <a:t>10</a:t>
            </a:r>
          </a:p>
          <a:p>
            <a:pPr algn="ctr"/>
            <a:r>
              <a:rPr lang="es-ES" dirty="0" smtClean="0"/>
              <a:t>MINUTES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264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142976" y="2214554"/>
          <a:ext cx="7000924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231"/>
                <a:gridCol w="1750231"/>
                <a:gridCol w="1750231"/>
                <a:gridCol w="1750231"/>
              </a:tblGrid>
              <a:tr h="436563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err="1" smtClean="0"/>
                        <a:t>Movement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err="1" smtClean="0"/>
                        <a:t>Taken</a:t>
                      </a:r>
                      <a:r>
                        <a:rPr lang="es-ES" sz="2400" dirty="0" smtClean="0"/>
                        <a:t> </a:t>
                      </a:r>
                      <a:r>
                        <a:rPr lang="es-ES" sz="2400" dirty="0" err="1" smtClean="0"/>
                        <a:t>sticks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err="1" smtClean="0"/>
                        <a:t>Left</a:t>
                      </a:r>
                      <a:r>
                        <a:rPr lang="es-ES" sz="2400" dirty="0" smtClean="0"/>
                        <a:t> </a:t>
                      </a:r>
                      <a:r>
                        <a:rPr lang="es-ES" sz="2400" dirty="0" err="1" smtClean="0"/>
                        <a:t>sticks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err="1" smtClean="0"/>
                        <a:t>Sum</a:t>
                      </a:r>
                      <a:endParaRPr lang="es-ES" sz="2400" dirty="0"/>
                    </a:p>
                  </a:txBody>
                  <a:tcPr anchor="ctr"/>
                </a:tc>
              </a:tr>
              <a:tr h="34925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4925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4925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925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4925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925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925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925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925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925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3286116" y="1500174"/>
            <a:ext cx="2786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cap="small" dirty="0" smtClean="0"/>
              <a:t>PLAYER     A / B</a:t>
            </a:r>
          </a:p>
        </p:txBody>
      </p:sp>
      <p:sp>
        <p:nvSpPr>
          <p:cNvPr id="4" name="3 Elipse"/>
          <p:cNvSpPr/>
          <p:nvPr/>
        </p:nvSpPr>
        <p:spPr>
          <a:xfrm>
            <a:off x="7643802" y="0"/>
            <a:ext cx="1500198" cy="157163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 smtClean="0"/>
              <a:t>20</a:t>
            </a:r>
          </a:p>
          <a:p>
            <a:pPr algn="ctr"/>
            <a:r>
              <a:rPr lang="es-ES" dirty="0" smtClean="0"/>
              <a:t>MINUTES</a:t>
            </a:r>
            <a:endParaRPr lang="es-E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00166" y="214290"/>
            <a:ext cx="5786478" cy="94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sz="2400" b="1" dirty="0" err="1" smtClean="0">
                <a:solidFill>
                  <a:srgbClr val="FF0000"/>
                </a:solidFill>
              </a:rPr>
              <a:t>T</a:t>
            </a:r>
            <a:r>
              <a:rPr lang="es-ES" sz="2400" b="1" smtClean="0">
                <a:solidFill>
                  <a:srgbClr val="FF0000"/>
                </a:solidFill>
              </a:rPr>
              <a:t>hey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</a:rPr>
              <a:t>fill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</a:rPr>
              <a:t>the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</a:rPr>
              <a:t>worksheet</a:t>
            </a:r>
            <a:endParaRPr lang="es-E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s-ES" sz="2400" b="1" dirty="0" err="1" smtClean="0">
                <a:solidFill>
                  <a:srgbClr val="FF0000"/>
                </a:solidFill>
              </a:rPr>
              <a:t>while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</a:rPr>
              <a:t>playing</a:t>
            </a:r>
            <a:r>
              <a:rPr lang="es-ES" sz="2400" b="1" cap="small" dirty="0" smtClean="0">
                <a:solidFill>
                  <a:srgbClr val="FF0000"/>
                </a:solidFill>
              </a:rPr>
              <a:t> </a:t>
            </a:r>
            <a:endParaRPr lang="es-E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503</Words>
  <Application>Microsoft Office PowerPoint</Application>
  <PresentationFormat>Presentación en pantalla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Larissa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MathGAMES –  Numeracy Learning Guidebook Example</dc:title>
  <dc:creator>Roland</dc:creator>
  <cp:lastModifiedBy>Valued Acer Customer</cp:lastModifiedBy>
  <cp:revision>235</cp:revision>
  <dcterms:created xsi:type="dcterms:W3CDTF">2015-10-21T14:12:34Z</dcterms:created>
  <dcterms:modified xsi:type="dcterms:W3CDTF">2018-03-28T07:18:06Z</dcterms:modified>
</cp:coreProperties>
</file>